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8"/>
  </p:notesMasterIdLst>
  <p:handoutMasterIdLst>
    <p:handoutMasterId r:id="rId9"/>
  </p:handoutMasterIdLst>
  <p:sldIdLst>
    <p:sldId id="256" r:id="rId3"/>
    <p:sldId id="275" r:id="rId4"/>
    <p:sldId id="277" r:id="rId5"/>
    <p:sldId id="276" r:id="rId6"/>
    <p:sldId id="278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3" clrIdx="0">
    <p:extLst>
      <p:ext uri="{19B8F6BF-5375-455C-9EA6-DF929625EA0E}">
        <p15:presenceInfo xmlns:p15="http://schemas.microsoft.com/office/powerpoint/2012/main" userId="S-1-5-21-937917569-1289706902-922709458-110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3324" autoAdjust="0"/>
  </p:normalViewPr>
  <p:slideViewPr>
    <p:cSldViewPr>
      <p:cViewPr varScale="1">
        <p:scale>
          <a:sx n="86" d="100"/>
          <a:sy n="86" d="100"/>
        </p:scale>
        <p:origin x="15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70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51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21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7" name="Picture 16" descr="AR_Global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33550" y="5534025"/>
            <a:ext cx="5676900" cy="56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0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2"/>
            <a:ext cx="9144000" cy="134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2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arvestchoice.org/africarisin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447800"/>
            <a:ext cx="8534399" cy="2209800"/>
          </a:xfrm>
        </p:spPr>
        <p:txBody>
          <a:bodyPr/>
          <a:lstStyle/>
          <a:p>
            <a:endParaRPr lang="en-US" sz="3200" b="1" dirty="0" smtClean="0"/>
          </a:p>
          <a:p>
            <a:r>
              <a:rPr lang="en-US" sz="3200" b="1" dirty="0" smtClean="0"/>
              <a:t>Africa RISING West Africa Mega Site M&amp;E Activities Summary </a:t>
            </a:r>
          </a:p>
          <a:p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09600" y="46482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1400" dirty="0"/>
              <a:t/>
            </a:r>
            <a:br>
              <a:rPr lang="en-US" sz="1400" dirty="0"/>
            </a:br>
            <a:r>
              <a:rPr lang="en-US" sz="2400" b="1" dirty="0" smtClean="0"/>
              <a:t>Africa </a:t>
            </a:r>
            <a:r>
              <a:rPr lang="en-US" sz="2400" b="1" dirty="0"/>
              <a:t>RISING </a:t>
            </a:r>
            <a:r>
              <a:rPr lang="en-US" sz="2400" b="1" dirty="0" smtClean="0"/>
              <a:t>Project Steering Committee Meeting </a:t>
            </a:r>
            <a:r>
              <a:rPr lang="en-US" sz="2400" b="1" i="1" dirty="0" smtClean="0"/>
              <a:t>	</a:t>
            </a:r>
            <a:r>
              <a:rPr lang="en-US" sz="2400" b="1" dirty="0"/>
              <a:t>February </a:t>
            </a:r>
            <a:r>
              <a:rPr lang="en-US" sz="2400" b="1" dirty="0" smtClean="0"/>
              <a:t>4</a:t>
            </a:r>
            <a:r>
              <a:rPr lang="en-US" sz="2400" b="1" dirty="0"/>
              <a:t>, 2014; Bamako, Mali</a:t>
            </a:r>
          </a:p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endParaRPr lang="en-US" sz="24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912937" y="3803433"/>
            <a:ext cx="5318125" cy="73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800" b="1" dirty="0" smtClean="0"/>
              <a:t>Beliyou Haile, IFPRI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610600" cy="4724400"/>
          </a:xfrm>
        </p:spPr>
        <p:txBody>
          <a:bodyPr/>
          <a:lstStyle/>
          <a:p>
            <a:endParaRPr lang="en-US" sz="2400" b="1" dirty="0" smtClean="0"/>
          </a:p>
          <a:p>
            <a:r>
              <a:rPr lang="en-US" sz="2400" b="1" dirty="0" smtClean="0"/>
              <a:t>Based </a:t>
            </a:r>
            <a:r>
              <a:rPr lang="en-US" sz="2400" b="1" dirty="0"/>
              <a:t>on </a:t>
            </a:r>
            <a:r>
              <a:rPr lang="en-US" sz="2400" b="1" dirty="0" smtClean="0"/>
              <a:t>CGIAR/DFID/USAID (draft) protocols</a:t>
            </a:r>
          </a:p>
          <a:p>
            <a:r>
              <a:rPr lang="en-US" sz="2400" b="1" dirty="0" smtClean="0"/>
              <a:t>Customized </a:t>
            </a:r>
            <a:r>
              <a:rPr lang="en-US" sz="2400" b="1" dirty="0" smtClean="0"/>
              <a:t>to AR and AR </a:t>
            </a:r>
            <a:r>
              <a:rPr lang="en-US" sz="2400" b="1" dirty="0"/>
              <a:t>Project Monitoring and Mapping </a:t>
            </a:r>
            <a:r>
              <a:rPr lang="en-US" sz="2400" b="1" dirty="0" smtClean="0"/>
              <a:t>Tool (</a:t>
            </a:r>
            <a:r>
              <a:rPr lang="en-US" sz="2400" b="1" dirty="0"/>
              <a:t>PMT) </a:t>
            </a:r>
            <a:r>
              <a:rPr lang="en-US" sz="2400" b="1" dirty="0" smtClean="0">
                <a:hlinkClick r:id="rId3"/>
              </a:rPr>
              <a:t>http</a:t>
            </a:r>
            <a:r>
              <a:rPr lang="en-US" sz="2400" b="1" dirty="0">
                <a:hlinkClick r:id="rId3"/>
              </a:rPr>
              <a:t>://</a:t>
            </a:r>
            <a:r>
              <a:rPr lang="en-US" sz="2400" b="1" dirty="0" smtClean="0">
                <a:hlinkClick r:id="rId3"/>
              </a:rPr>
              <a:t>dev.harvestchoice.org/africarising/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To </a:t>
            </a:r>
            <a:r>
              <a:rPr lang="en-US" sz="2400" b="1" dirty="0" smtClean="0"/>
              <a:t>be reviewed by AR team (who should review the draft </a:t>
            </a:r>
            <a:r>
              <a:rPr lang="en-US" sz="2400" b="1" dirty="0" smtClean="0"/>
              <a:t>protocol?)</a:t>
            </a:r>
            <a:endParaRPr lang="en-US" sz="2400" b="1" dirty="0" smtClean="0"/>
          </a:p>
          <a:p>
            <a:r>
              <a:rPr lang="en-US" sz="2400" b="1" dirty="0" smtClean="0"/>
              <a:t>Will </a:t>
            </a:r>
            <a:r>
              <a:rPr lang="en-US" sz="2400" b="1" dirty="0"/>
              <a:t>b</a:t>
            </a:r>
            <a:r>
              <a:rPr lang="en-US" sz="2400" b="1" dirty="0" smtClean="0"/>
              <a:t>e part of the program framework (PF) (during PF revision?) </a:t>
            </a:r>
          </a:p>
          <a:p>
            <a:pPr marL="411480" lvl="1" indent="0">
              <a:buNone/>
            </a:pPr>
            <a:endParaRPr lang="en-US" sz="2400" b="1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AR Data Management Protocol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162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610600" cy="4724400"/>
          </a:xfrm>
        </p:spPr>
        <p:txBody>
          <a:bodyPr/>
          <a:lstStyle/>
          <a:p>
            <a:r>
              <a:rPr lang="en-US" sz="2400" b="1" dirty="0" smtClean="0"/>
              <a:t>What goes into AR Protocol? </a:t>
            </a:r>
            <a:endParaRPr lang="en-US" sz="2400" b="1" dirty="0"/>
          </a:p>
          <a:p>
            <a:pPr lvl="1"/>
            <a:r>
              <a:rPr lang="en-US" sz="2400" dirty="0" smtClean="0"/>
              <a:t>types </a:t>
            </a:r>
            <a:r>
              <a:rPr lang="en-US" sz="2400" dirty="0"/>
              <a:t>of data, samples, physical collections, </a:t>
            </a:r>
            <a:r>
              <a:rPr lang="en-US" sz="2400" dirty="0" smtClean="0"/>
              <a:t>software/tools, </a:t>
            </a:r>
            <a:r>
              <a:rPr lang="en-US" sz="2400" dirty="0"/>
              <a:t>curriculum materials, and other </a:t>
            </a:r>
            <a:r>
              <a:rPr lang="en-US" sz="2400" dirty="0" smtClean="0"/>
              <a:t>relevant materials </a:t>
            </a:r>
            <a:r>
              <a:rPr lang="en-US" sz="2400" dirty="0"/>
              <a:t>to be produced </a:t>
            </a:r>
            <a:r>
              <a:rPr lang="en-US" sz="2400" dirty="0" smtClean="0"/>
              <a:t>during the </a:t>
            </a:r>
            <a:r>
              <a:rPr lang="en-US" sz="2400" dirty="0"/>
              <a:t>course of the </a:t>
            </a:r>
            <a:r>
              <a:rPr lang="en-US" sz="2400" dirty="0" smtClean="0"/>
              <a:t>project</a:t>
            </a:r>
            <a:endParaRPr lang="en-US" sz="2400" dirty="0"/>
          </a:p>
          <a:p>
            <a:pPr lvl="1"/>
            <a:r>
              <a:rPr lang="en-US" sz="2400" dirty="0" smtClean="0"/>
              <a:t>standards </a:t>
            </a:r>
            <a:r>
              <a:rPr lang="en-US" sz="2400" dirty="0"/>
              <a:t>to be used for data and metadata format and content (where existing standards are absent or deemed inadequate, this should be documented along with any proposed solutions or </a:t>
            </a:r>
            <a:r>
              <a:rPr lang="en-US" sz="2400" dirty="0" smtClean="0"/>
              <a:t>remedies</a:t>
            </a:r>
            <a:r>
              <a:rPr lang="en-US" sz="2400" dirty="0"/>
              <a:t>)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AR Data Management Protocol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879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610600" cy="4724400"/>
          </a:xfrm>
        </p:spPr>
        <p:txBody>
          <a:bodyPr/>
          <a:lstStyle/>
          <a:p>
            <a:r>
              <a:rPr lang="en-US" sz="2400" b="1" dirty="0" smtClean="0"/>
              <a:t>What </a:t>
            </a:r>
            <a:r>
              <a:rPr lang="en-US" sz="2400" b="1" dirty="0"/>
              <a:t>goes into AR Protocol? </a:t>
            </a:r>
          </a:p>
          <a:p>
            <a:pPr lvl="1"/>
            <a:r>
              <a:rPr lang="en-US" sz="2400" dirty="0" smtClean="0"/>
              <a:t>policies </a:t>
            </a:r>
            <a:r>
              <a:rPr lang="en-US" sz="2400" dirty="0"/>
              <a:t>for access and </a:t>
            </a:r>
            <a:r>
              <a:rPr lang="en-US" sz="2400" dirty="0" smtClean="0"/>
              <a:t>sharing, </a:t>
            </a:r>
            <a:r>
              <a:rPr lang="en-US" sz="2400" dirty="0"/>
              <a:t>including provisions for appropriate protection of privacy, confidentiality, security, intellectual property, or other rights or </a:t>
            </a:r>
            <a:r>
              <a:rPr lang="en-US" sz="2400" dirty="0" smtClean="0"/>
              <a:t>requirements</a:t>
            </a:r>
            <a:endParaRPr lang="en-US" sz="2400" dirty="0"/>
          </a:p>
          <a:p>
            <a:pPr lvl="1"/>
            <a:r>
              <a:rPr lang="en-US" sz="2400" dirty="0" smtClean="0"/>
              <a:t>policies </a:t>
            </a:r>
            <a:r>
              <a:rPr lang="en-US" sz="2400" dirty="0"/>
              <a:t>and provisions for re-use, re-distribution, and the production of </a:t>
            </a:r>
            <a:r>
              <a:rPr lang="en-US" sz="2400" dirty="0" smtClean="0"/>
              <a:t>derivatives, </a:t>
            </a:r>
            <a:r>
              <a:rPr lang="en-US" sz="2400" dirty="0"/>
              <a:t>and</a:t>
            </a:r>
          </a:p>
          <a:p>
            <a:pPr lvl="1"/>
            <a:r>
              <a:rPr lang="en-US" sz="2400" dirty="0" smtClean="0"/>
              <a:t>plans </a:t>
            </a:r>
            <a:r>
              <a:rPr lang="en-US" sz="2400" dirty="0"/>
              <a:t>for archiving data, samples, and other research products, and for preservation of access to </a:t>
            </a:r>
            <a:r>
              <a:rPr lang="en-US" sz="2400" dirty="0" smtClean="0"/>
              <a:t>them</a:t>
            </a:r>
          </a:p>
          <a:p>
            <a:pPr lvl="1"/>
            <a:r>
              <a:rPr lang="en-US" sz="2400" dirty="0" smtClean="0"/>
              <a:t>Additional topics of interest? 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AR Data Management Protocol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9578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610600" cy="4724400"/>
          </a:xfrm>
        </p:spPr>
        <p:txBody>
          <a:bodyPr/>
          <a:lstStyle/>
          <a:p>
            <a:r>
              <a:rPr lang="en-US" sz="2400" b="1" dirty="0"/>
              <a:t>AR Data Manager (TOR)</a:t>
            </a:r>
          </a:p>
          <a:p>
            <a:r>
              <a:rPr lang="en-US" sz="1800" dirty="0"/>
              <a:t>Support AR researchers in completing yearly data management plans; help with  cleaning, summarizing, and reporting of data products to be posted to the PMT</a:t>
            </a:r>
          </a:p>
          <a:p>
            <a:r>
              <a:rPr lang="en-US" sz="1800" dirty="0"/>
              <a:t>Support local AR M&amp;E coordinators with timely collection and publication of performance indicators in accordance with AR M&amp;E </a:t>
            </a:r>
            <a:r>
              <a:rPr lang="en-US" sz="1800" dirty="0" err="1"/>
              <a:t>logframe</a:t>
            </a:r>
            <a:endParaRPr lang="en-US" sz="1800" dirty="0"/>
          </a:p>
          <a:p>
            <a:r>
              <a:rPr lang="en-US" sz="1800" dirty="0"/>
              <a:t>In coordination with AR Communications team, assemble, summarize and publish activity summaries (incl. some HTML and multimedia content, photos and/or videos) to Africa RISING "mapping and reporting" platform</a:t>
            </a:r>
          </a:p>
          <a:p>
            <a:r>
              <a:rPr lang="en-US" sz="1800" dirty="0"/>
              <a:t>Make suggestions for improving the ease-of-use and overall reach of AR web-based platforms</a:t>
            </a:r>
          </a:p>
          <a:p>
            <a:r>
              <a:rPr lang="en-US" sz="1800" dirty="0"/>
              <a:t>Support AR M&amp;E Team in preparing documents and presentations for key events and training workshops</a:t>
            </a:r>
          </a:p>
          <a:p>
            <a:r>
              <a:rPr lang="en-US" sz="1800" dirty="0"/>
              <a:t>Participate in the organization of key meetings including documenting events/sessions and preparing reports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 </a:t>
            </a:r>
          </a:p>
          <a:p>
            <a:pPr marL="114300" indent="0">
              <a:buNone/>
            </a:pPr>
            <a:endParaRPr lang="en-US" sz="2400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458200" cy="457200"/>
          </a:xfrm>
        </p:spPr>
        <p:txBody>
          <a:bodyPr/>
          <a:lstStyle/>
          <a:p>
            <a:r>
              <a:rPr lang="en-US" sz="3600" b="1" dirty="0" smtClean="0"/>
              <a:t>AR Data Management Protocol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865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RISING_Program Description 11 Nov 2013</Template>
  <TotalTime>4363</TotalTime>
  <Words>354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Africa RISING presentations template_Global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Haile, Beliyou (IFPRI)</dc:creator>
  <cp:lastModifiedBy>Haile, Beliyou (IFPRI)</cp:lastModifiedBy>
  <cp:revision>143</cp:revision>
  <cp:lastPrinted>2011-10-06T11:45:23Z</cp:lastPrinted>
  <dcterms:created xsi:type="dcterms:W3CDTF">2013-11-09T18:59:13Z</dcterms:created>
  <dcterms:modified xsi:type="dcterms:W3CDTF">2014-02-04T12:17:49Z</dcterms:modified>
</cp:coreProperties>
</file>